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559675" cy="106918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33 - Εικόνα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34 - Εικόνα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684360" y="2060640"/>
            <a:ext cx="7768440" cy="316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From Vision to Action: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Some Practical Aspects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of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One Belt One Road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Projects in Asia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CustomShape 2"/>
          <p:cNvSpPr/>
          <p:nvPr/>
        </p:nvSpPr>
        <p:spPr>
          <a:xfrm>
            <a:off x="900000" y="5315040"/>
            <a:ext cx="7628760" cy="113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Plamen Tonchev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Picture 2"/>
          <p:cNvPicPr/>
          <p:nvPr/>
        </p:nvPicPr>
        <p:blipFill>
          <a:blip r:embed="rId2" cstate="print"/>
          <a:stretch/>
        </p:blipFill>
        <p:spPr>
          <a:xfrm>
            <a:off x="3348000" y="404640"/>
            <a:ext cx="2309040" cy="1399680"/>
          </a:xfrm>
          <a:prstGeom prst="rect">
            <a:avLst/>
          </a:prstGeom>
          <a:ln>
            <a:noFill/>
          </a:ln>
        </p:spPr>
      </p:pic>
      <p:sp>
        <p:nvSpPr>
          <p:cNvPr id="39" name="CustomShape 3"/>
          <p:cNvSpPr/>
          <p:nvPr/>
        </p:nvSpPr>
        <p:spPr>
          <a:xfrm>
            <a:off x="792000" y="5427720"/>
            <a:ext cx="7628760" cy="113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90000"/>
              </a:lnSpc>
            </a:pPr>
            <a:r>
              <a:rPr lang="en-US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90000"/>
              </a:lnSpc>
            </a:pPr>
            <a:r>
              <a:rPr lang="en-US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468360" y="18864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The Rationale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Behind This Discourse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457200" y="1125000"/>
            <a:ext cx="8225640" cy="499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1. The implementation of this megaproject is in its early days - a host of questions still lingering on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2. Most noteworthy developments are still taking place in Asia, China's natural testbed for OBOR pilot projects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3. Expedient to look at </a:t>
            </a:r>
            <a:r>
              <a:rPr lang="en-US" sz="2600" u="sng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how</a:t>
            </a: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 such a large-scale endeavour is to be handled and what the appropriate implementation modalities may be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4. Some very useful lessons to be drawn from a European perspective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" name="Object 3"/>
          <p:cNvPicPr/>
          <p:nvPr/>
        </p:nvPicPr>
        <p:blipFill>
          <a:blip r:embed="rId2" cstate="print"/>
          <a:stretch/>
        </p:blipFill>
        <p:spPr>
          <a:xfrm>
            <a:off x="2024640" y="3861360"/>
            <a:ext cx="6115320" cy="107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468360" y="18864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Policy Framework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2"/>
          <p:cNvSpPr/>
          <p:nvPr/>
        </p:nvSpPr>
        <p:spPr>
          <a:xfrm>
            <a:off x="457200" y="1125000"/>
            <a:ext cx="8225640" cy="499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30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1. Vision and Actions on Jointly Building the Silk Road Economic Belt and the 21st-Century Maritime Silk Road (OBOR Vision and Actions) - March 2015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30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2. Key policy-makers: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30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NDRC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30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State Council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30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Ministries, etc.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468360" y="32364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Actors Involved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in OBOR Implementation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2"/>
          <p:cNvSpPr/>
          <p:nvPr/>
        </p:nvSpPr>
        <p:spPr>
          <a:xfrm>
            <a:off x="457200" y="1125000"/>
            <a:ext cx="8225640" cy="546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720" indent="-338760"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Asian Infrastructure Investment Bank (AIIB)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BRICS New Development Bank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Silk Road Infrastructure Fund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Collaboration with other int'l financial institutions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National and provincial authorities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State-controlled and private lenders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State-owned enterprises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Private businesses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Research institutions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etc.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68360" y="-36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Operational and Contractual Set-Up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539640" y="980640"/>
            <a:ext cx="8225640" cy="553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Multilateral vs Bilateral/Trilateral Arrangements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 Role of China's provinces: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“</a:t>
            </a: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in advancing the initiative, China will fully leverage the advantages of its various regions” (OBOR Vision and Actions)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The examples of Xinjiang, Shandong, Shaanxi, etc.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3. Flagship projects: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China-Pakistan Economic Corridor (CPEC)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China-Mongolia-Russia Economic Corridor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4. Contractual arrangements: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Primarily Chinese large state-owned enterprises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24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A degree of flexibility?</a:t>
            </a: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Free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0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freeze">
                      <p:stCondLst>
                        <p:cond delay="indefinite"/>
                      </p:stCondLst>
                      <p:childTnLst>
                        <p:par>
                          <p:cTn id="9" fill="freeze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67" end="4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467" end="4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468360" y="0"/>
            <a:ext cx="8225640" cy="90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Challenges Ahead (1)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457200" y="907560"/>
            <a:ext cx="8225640" cy="575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384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Regional repercussions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India's concerns - </a:t>
            </a:r>
            <a:r>
              <a:rPr lang="en-US" sz="28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OBOR as a “national Chinese initiative”, CPEC, etc.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Tension in Southeast Asia – Vietnam, the Philippines, etc.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2. Domestic politics, e.g.: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Thailand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2800" strike="noStrike" spc="-1">
                <a:solidFill>
                  <a:srgbClr val="00000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- Cambodia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3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Free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Free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freeze">
                      <p:stCondLst>
                        <p:cond delay="indefinite"/>
                      </p:stCondLst>
                      <p:childTnLst>
                        <p:par>
                          <p:cTn id="9" fill="freeze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18" end="2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218" end="2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395280" y="18864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Challenges Ahead (2)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2"/>
          <p:cNvSpPr/>
          <p:nvPr/>
        </p:nvSpPr>
        <p:spPr>
          <a:xfrm>
            <a:off x="468360" y="1341000"/>
            <a:ext cx="8225640" cy="532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3. Clarity needed as to China's goals?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Lack of clarity still around </a:t>
            </a:r>
            <a:r>
              <a:rPr lang="en-US" sz="2600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how</a:t>
            </a: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it is that foreigners can engage with China in OBOR as a megaproject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Discussions on sensitive security questions between China and other OBOR partners - hard to avoid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A demanding learning curve for Chinese businesses involved in OBOR project implementation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4. Demand for new skills and expertise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At present, insufficient understanding of society, culture and business environment in countries along OBOR routes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Current OBOR think-tank boom in China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468360" y="115560"/>
            <a:ext cx="8225640" cy="13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Challenges Ahead (3)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457200" y="1412640"/>
            <a:ext cx="8225640" cy="544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5. Transparency and accountability aspects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6. Labour and environmental protection standards to be kept in mind?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Job creation and work safety standards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Environmental impact assessments, RoHS, etc.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7. A monitoring mechanism needed?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- Are robust, credible and, above all, uniform OBOR monitoring procedures feasible?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8. OBOR impact assessment  - a mission impossible?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5">
                                            <p:txEl>
                                              <p:pRg st="0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freeze">
                      <p:stCondLst>
                        <p:cond delay="indefinite"/>
                      </p:stCondLst>
                      <p:childTnLst>
                        <p:par>
                          <p:cTn id="9" fill="freeze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75" end="3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5">
                                            <p:txEl>
                                              <p:pRg st="375" end="3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468360" y="115920"/>
            <a:ext cx="8225640" cy="141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Conclusions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457200" y="1413000"/>
            <a:ext cx="8225640" cy="525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So far, OBOR has been clearly China-driven, which it is highly likely to remain. Buy-in by other countries varies considerably.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 Most projects to date  - on a bilateral (trilateral) basis. Multilateralism yet to take off, but that will be the real game changer.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3. Mutual understanding and trust-building – arguably, the biggest challenge ahead.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4. Ultimately, the success of OBOR will depend on the benefits that it produces not only for China, but in equal measure for the recipient nations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7">
                                            <p:txEl>
                                              <p:pRg st="0" end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457200" y="274320"/>
            <a:ext cx="822564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2"/>
          <p:cNvSpPr/>
          <p:nvPr/>
        </p:nvSpPr>
        <p:spPr>
          <a:xfrm>
            <a:off x="457200" y="1600200"/>
            <a:ext cx="8225640" cy="452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720" indent="-338760" algn="ctr">
              <a:lnSpc>
                <a:spcPct val="100000"/>
              </a:lnSpc>
            </a:pPr>
            <a:r>
              <a:rPr lang="en-US" sz="3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</a:t>
            </a:r>
            <a:r>
              <a:rPr lang="en-US" sz="4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THANK YOU!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38760">
              <a:lnSpc>
                <a:spcPct val="100000"/>
              </a:lnSpc>
            </a:pPr>
            <a:r>
              <a:rPr lang="en-US" sz="3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9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618</Words>
  <Application>Microsoft Office PowerPoint</Application>
  <PresentationFormat>Προβολή στην οθόνη (4:3)</PresentationFormat>
  <Paragraphs>107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Nikos PC</dc:creator>
  <cp:lastModifiedBy>Windows User</cp:lastModifiedBy>
  <cp:revision>134</cp:revision>
  <dcterms:created xsi:type="dcterms:W3CDTF">2013-12-08T20:30:00Z</dcterms:created>
  <dcterms:modified xsi:type="dcterms:W3CDTF">2016-03-30T05:39:59Z</dcterms:modified>
  <dc:language>en-US</dc:language>
</cp:coreProperties>
</file>